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CBCF-4AB7-F54C-9A2A-180458CAB55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45E7-7341-8048-BF9F-FF761E2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04" y="5861639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modis.gsfc.nasa.gov</a:t>
            </a:r>
            <a:endParaRPr lang="en-US" dirty="0"/>
          </a:p>
        </p:txBody>
      </p:sp>
      <p:pic>
        <p:nvPicPr>
          <p:cNvPr id="5" name="Picture 4" descr="Screen Shot 2015-11-16 at 10.5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26_ct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190"/>
            <a:ext cx="4572000" cy="3432810"/>
          </a:xfrm>
          <a:prstGeom prst="rect">
            <a:avLst/>
          </a:prstGeom>
        </p:spPr>
      </p:pic>
      <p:pic>
        <p:nvPicPr>
          <p:cNvPr id="3" name="Picture 2" descr="dec26_c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2810"/>
            <a:ext cx="4572000" cy="3432810"/>
          </a:xfrm>
          <a:prstGeom prst="rect">
            <a:avLst/>
          </a:prstGeom>
        </p:spPr>
      </p:pic>
      <p:pic>
        <p:nvPicPr>
          <p:cNvPr id="4" name="Picture 3" descr="dec26_t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32810"/>
          </a:xfrm>
          <a:prstGeom prst="rect">
            <a:avLst/>
          </a:prstGeom>
        </p:spPr>
      </p:pic>
      <p:pic>
        <p:nvPicPr>
          <p:cNvPr id="5" name="Picture 4" descr="dec26_cloudfra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32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4695" y="6454289"/>
            <a:ext cx="549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Next: I will make </a:t>
            </a:r>
            <a:r>
              <a:rPr lang="en-US" dirty="0" err="1" smtClean="0"/>
              <a:t>climatologies</a:t>
            </a:r>
            <a:r>
              <a:rPr lang="en-US" dirty="0" smtClean="0"/>
              <a:t> of CTP, CTT, </a:t>
            </a:r>
            <a:r>
              <a:rPr lang="en-US" dirty="0" err="1" smtClean="0"/>
              <a:t>cloudfraction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0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M_CTP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190"/>
            <a:ext cx="4572000" cy="3432810"/>
          </a:xfrm>
          <a:prstGeom prst="rect">
            <a:avLst/>
          </a:prstGeom>
        </p:spPr>
      </p:pic>
      <p:pic>
        <p:nvPicPr>
          <p:cNvPr id="4" name="Picture 3" descr="CLIM_CTP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2810"/>
            <a:ext cx="4572000" cy="3432810"/>
          </a:xfrm>
          <a:prstGeom prst="rect">
            <a:avLst/>
          </a:prstGeom>
        </p:spPr>
      </p:pic>
      <p:pic>
        <p:nvPicPr>
          <p:cNvPr id="5" name="Picture 4" descr="CLIM_CTP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32810"/>
          </a:xfrm>
          <a:prstGeom prst="rect">
            <a:avLst/>
          </a:prstGeom>
        </p:spPr>
      </p:pic>
      <p:pic>
        <p:nvPicPr>
          <p:cNvPr id="6" name="Picture 5" descr="CLIM_CTP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32810"/>
          </a:xfrm>
          <a:prstGeom prst="rect">
            <a:avLst/>
          </a:prstGeom>
        </p:spPr>
      </p:pic>
      <p:sp>
        <p:nvSpPr>
          <p:cNvPr id="7" name="Circular Arrow 6"/>
          <p:cNvSpPr/>
          <p:nvPr/>
        </p:nvSpPr>
        <p:spPr>
          <a:xfrm>
            <a:off x="3699565" y="2363302"/>
            <a:ext cx="1755913" cy="1877392"/>
          </a:xfrm>
          <a:prstGeom prst="circularArrow">
            <a:avLst>
              <a:gd name="adj1" fmla="val 6103"/>
              <a:gd name="adj2" fmla="val 1142319"/>
              <a:gd name="adj3" fmla="val 7499087"/>
              <a:gd name="adj4" fmla="val 10800000"/>
              <a:gd name="adj5" fmla="val 150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1913" y="2954415"/>
            <a:ext cx="106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76241" y="6405217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hPa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_CTT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810"/>
            <a:ext cx="4572000" cy="3432810"/>
          </a:xfrm>
          <a:prstGeom prst="rect">
            <a:avLst/>
          </a:prstGeom>
        </p:spPr>
      </p:pic>
      <p:pic>
        <p:nvPicPr>
          <p:cNvPr id="3" name="Picture 2" descr="CLIM_CTT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5190"/>
            <a:ext cx="4572000" cy="3432810"/>
          </a:xfrm>
          <a:prstGeom prst="rect">
            <a:avLst/>
          </a:prstGeom>
        </p:spPr>
      </p:pic>
      <p:pic>
        <p:nvPicPr>
          <p:cNvPr id="4" name="Picture 3" descr="CLIM_CTT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32810"/>
          </a:xfrm>
          <a:prstGeom prst="rect">
            <a:avLst/>
          </a:prstGeom>
        </p:spPr>
      </p:pic>
      <p:pic>
        <p:nvPicPr>
          <p:cNvPr id="5" name="Picture 4" descr="CLIM_CTT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32810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>
            <a:off x="3699565" y="2407474"/>
            <a:ext cx="1755913" cy="1877392"/>
          </a:xfrm>
          <a:prstGeom prst="circularArrow">
            <a:avLst>
              <a:gd name="adj1" fmla="val 6103"/>
              <a:gd name="adj2" fmla="val 1142319"/>
              <a:gd name="adj3" fmla="val 7499087"/>
              <a:gd name="adj4" fmla="val 10800000"/>
              <a:gd name="adj5" fmla="val 150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913" y="2998587"/>
            <a:ext cx="106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6241" y="640521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1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t_vs_ctp_clim_sca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13" y="673100"/>
            <a:ext cx="7003600" cy="5258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260" y="375478"/>
            <a:ext cx="651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 plot for all days (365), lat, and lon points in the climatology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9014" y="6204923"/>
            <a:ext cx="241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Top Temperature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2821" y="2974353"/>
            <a:ext cx="199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Top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9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_TAU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810"/>
            <a:ext cx="4572000" cy="3432810"/>
          </a:xfrm>
          <a:prstGeom prst="rect">
            <a:avLst/>
          </a:prstGeom>
        </p:spPr>
      </p:pic>
      <p:pic>
        <p:nvPicPr>
          <p:cNvPr id="3" name="Picture 2" descr="CLIM_TAU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5190"/>
            <a:ext cx="4572000" cy="3432810"/>
          </a:xfrm>
          <a:prstGeom prst="rect">
            <a:avLst/>
          </a:prstGeom>
        </p:spPr>
      </p:pic>
      <p:pic>
        <p:nvPicPr>
          <p:cNvPr id="4" name="Picture 3" descr="CLIM_TAU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32810"/>
          </a:xfrm>
          <a:prstGeom prst="rect">
            <a:avLst/>
          </a:prstGeom>
        </p:spPr>
      </p:pic>
      <p:pic>
        <p:nvPicPr>
          <p:cNvPr id="5" name="Picture 4" descr="CLIM_TAU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32810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>
            <a:off x="3699565" y="2407474"/>
            <a:ext cx="1755913" cy="1877392"/>
          </a:xfrm>
          <a:prstGeom prst="circularArrow">
            <a:avLst>
              <a:gd name="adj1" fmla="val 6103"/>
              <a:gd name="adj2" fmla="val 1142319"/>
              <a:gd name="adj3" fmla="val 7499087"/>
              <a:gd name="adj4" fmla="val 10800000"/>
              <a:gd name="adj5" fmla="val 150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913" y="2998587"/>
            <a:ext cx="106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6241" y="640521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 </a:t>
            </a:r>
            <a:r>
              <a:rPr lang="en-US" dirty="0" err="1" smtClean="0"/>
              <a:t>unitless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8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dfrac_clim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810"/>
            <a:ext cx="4572000" cy="3432810"/>
          </a:xfrm>
          <a:prstGeom prst="rect">
            <a:avLst/>
          </a:prstGeom>
        </p:spPr>
      </p:pic>
      <p:pic>
        <p:nvPicPr>
          <p:cNvPr id="3" name="Picture 2" descr="cldfrac_clim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2810"/>
            <a:ext cx="4572000" cy="3432810"/>
          </a:xfrm>
          <a:prstGeom prst="rect">
            <a:avLst/>
          </a:prstGeom>
        </p:spPr>
      </p:pic>
      <p:pic>
        <p:nvPicPr>
          <p:cNvPr id="4" name="Picture 3" descr="cldfrac_cli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32810"/>
          </a:xfrm>
          <a:prstGeom prst="rect">
            <a:avLst/>
          </a:prstGeom>
        </p:spPr>
      </p:pic>
      <p:pic>
        <p:nvPicPr>
          <p:cNvPr id="5" name="Picture 4" descr="cldfrac_clim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32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6241" y="640521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 %</a:t>
            </a:r>
            <a:endParaRPr lang="en-US" dirty="0"/>
          </a:p>
        </p:txBody>
      </p:sp>
      <p:sp>
        <p:nvSpPr>
          <p:cNvPr id="7" name="Circular Arrow 6"/>
          <p:cNvSpPr/>
          <p:nvPr/>
        </p:nvSpPr>
        <p:spPr>
          <a:xfrm>
            <a:off x="3699565" y="2407474"/>
            <a:ext cx="1755913" cy="1877392"/>
          </a:xfrm>
          <a:prstGeom prst="circularArrow">
            <a:avLst>
              <a:gd name="adj1" fmla="val 6103"/>
              <a:gd name="adj2" fmla="val 1142319"/>
              <a:gd name="adj3" fmla="val 7499087"/>
              <a:gd name="adj4" fmla="val 10800000"/>
              <a:gd name="adj5" fmla="val 150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1913" y="2998587"/>
            <a:ext cx="106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1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956" y="1526618"/>
            <a:ext cx="6780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MODIS (or Moderate Resolution Imaging </a:t>
            </a:r>
            <a:r>
              <a:rPr lang="en-US" dirty="0" err="1"/>
              <a:t>Spectroradiometer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This instrument is on two satellites: </a:t>
            </a:r>
          </a:p>
          <a:p>
            <a:r>
              <a:rPr lang="en-US" dirty="0"/>
              <a:t>	</a:t>
            </a:r>
            <a:r>
              <a:rPr lang="en-US" b="1" dirty="0" smtClean="0"/>
              <a:t>Terra</a:t>
            </a:r>
            <a:r>
              <a:rPr lang="en-US" dirty="0" smtClean="0"/>
              <a:t> – crosses over the equator in the morning.</a:t>
            </a:r>
          </a:p>
          <a:p>
            <a:r>
              <a:rPr lang="en-US" dirty="0"/>
              <a:t>	</a:t>
            </a:r>
            <a:r>
              <a:rPr lang="en-US" b="1" dirty="0" smtClean="0"/>
              <a:t>Aqua</a:t>
            </a:r>
            <a:r>
              <a:rPr lang="en-US" dirty="0" smtClean="0"/>
              <a:t> – crosses over the equator in the afternoon.</a:t>
            </a:r>
          </a:p>
          <a:p>
            <a:endParaRPr lang="en-US" b="1" dirty="0"/>
          </a:p>
          <a:p>
            <a:r>
              <a:rPr lang="en-US" dirty="0" smtClean="0"/>
              <a:t>Viewing </a:t>
            </a:r>
            <a:r>
              <a:rPr lang="en-US" dirty="0"/>
              <a:t>the entire Earth's surface every 1 to 2 </a:t>
            </a:r>
            <a:r>
              <a:rPr lang="en-US" dirty="0" smtClean="0"/>
              <a:t>days.</a:t>
            </a:r>
          </a:p>
          <a:p>
            <a:endParaRPr lang="en-US" dirty="0" smtClean="0"/>
          </a:p>
          <a:p>
            <a:r>
              <a:rPr lang="en-US" dirty="0"/>
              <a:t>Orbit: 705 km, 10:30 a.m. descending node (Terra) or 1:30 p.m. ascending node (Aqua), sun-synchronous, near-polar, circular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Swath Dimensions: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- 2330 </a:t>
            </a:r>
            <a:r>
              <a:rPr lang="en-US" dirty="0"/>
              <a:t>km (cross track) by 10 km (along track at nadir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cquiring </a:t>
            </a:r>
            <a:r>
              <a:rPr lang="en-US" dirty="0"/>
              <a:t>data in 36 spectral bands, or groups of </a:t>
            </a:r>
            <a:r>
              <a:rPr lang="en-US" dirty="0" smtClean="0"/>
              <a:t>wavelengths.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9304" y="298174"/>
            <a:ext cx="3005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DETAILS OF THE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6 at 11.0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70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3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6 at 11.0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7116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6 at 11.02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13295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824" y="6385747"/>
            <a:ext cx="77193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modis.gsfc.nasa.gov</a:t>
            </a:r>
            <a:r>
              <a:rPr lang="en-US" dirty="0" smtClean="0"/>
              <a:t>/gallery/</a:t>
            </a:r>
            <a:r>
              <a:rPr lang="en-US" dirty="0" err="1" smtClean="0"/>
              <a:t>showall.php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7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16 at 11.0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6 at 11.0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084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5" y="750957"/>
            <a:ext cx="3991386" cy="4792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0087" y="75095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MODIS Cloud Product combines infrared and visible techniques to determine both physical and radiative cloud properties.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Cloud</a:t>
            </a:r>
            <a:r>
              <a:rPr lang="en-US" dirty="0"/>
              <a:t>-particle phase (ice vs. water, clouds vs. snow), effective cloud-particle radius, and cloud optical thickness are derived using the MODIS visible and near-infrared channel radiances.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Cloud</a:t>
            </a:r>
            <a:r>
              <a:rPr lang="en-US" dirty="0"/>
              <a:t>-top temperature, height, effective emissivity, phase (ice vs. water, opaque vs. non-opaque), and cloud fraction are produced by the infrared retrieval methods both day and night at 5x5 1-km-pixel resolution.</a:t>
            </a:r>
          </a:p>
        </p:txBody>
      </p:sp>
    </p:spTree>
    <p:extLst>
      <p:ext uri="{BB962C8B-B14F-4D97-AF65-F5344CB8AC3E}">
        <p14:creationId xmlns:p14="http://schemas.microsoft.com/office/powerpoint/2010/main" val="230830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782" y="203679"/>
            <a:ext cx="7642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cloud products</a:t>
            </a:r>
          </a:p>
          <a:p>
            <a:endParaRPr lang="en-US" dirty="0"/>
          </a:p>
          <a:p>
            <a:r>
              <a:rPr lang="en-US" b="1" u="sng" dirty="0" smtClean="0"/>
              <a:t>CTT: cloud top temperature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CTP: cloud top pressure</a:t>
            </a:r>
          </a:p>
          <a:p>
            <a:endParaRPr lang="en-US" dirty="0"/>
          </a:p>
          <a:p>
            <a:r>
              <a:rPr lang="en-US" b="1" u="sng" dirty="0" smtClean="0"/>
              <a:t>CF: cloud fraction</a:t>
            </a:r>
          </a:p>
          <a:p>
            <a:r>
              <a:rPr lang="en-US" dirty="0"/>
              <a:t>	</a:t>
            </a:r>
            <a:r>
              <a:rPr lang="en-US" dirty="0" smtClean="0"/>
              <a:t>- usually given as a 0 or 1: 1 for cloud, 0 for no cloud. </a:t>
            </a:r>
          </a:p>
          <a:p>
            <a:r>
              <a:rPr lang="en-US" dirty="0"/>
              <a:t>	</a:t>
            </a:r>
            <a:r>
              <a:rPr lang="en-US" dirty="0" smtClean="0"/>
              <a:t>- for regions in which a cloud covers part of a grid, a fraction is used.</a:t>
            </a:r>
          </a:p>
          <a:p>
            <a:r>
              <a:rPr lang="en-US" b="1" u="sng" dirty="0" smtClean="0"/>
              <a:t>Tau: cloud optical thickness</a:t>
            </a:r>
          </a:p>
          <a:p>
            <a:r>
              <a:rPr lang="en-US" dirty="0" smtClean="0"/>
              <a:t>	measurement of how much radiation can pass through a cloud</a:t>
            </a:r>
          </a:p>
          <a:p>
            <a:r>
              <a:rPr lang="en-US" dirty="0"/>
              <a:t>	</a:t>
            </a:r>
            <a:r>
              <a:rPr lang="en-US" dirty="0" smtClean="0"/>
              <a:t>depends on the moisture density and vertical depth (thickness) of a cloud</a:t>
            </a:r>
          </a:p>
          <a:p>
            <a:r>
              <a:rPr lang="en-US" dirty="0"/>
              <a:t>	</a:t>
            </a:r>
            <a:r>
              <a:rPr lang="en-US" dirty="0" smtClean="0"/>
              <a:t>thick clouds: high optical depth (impossible to see through the cloud)</a:t>
            </a:r>
          </a:p>
          <a:p>
            <a:r>
              <a:rPr lang="en-US" dirty="0"/>
              <a:t>	</a:t>
            </a:r>
            <a:r>
              <a:rPr lang="en-US" dirty="0" smtClean="0"/>
              <a:t>thin clouds: low optical depth (possible to see through the cloud).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26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210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Booth Climate/Weather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Booth</dc:creator>
  <cp:lastModifiedBy>James Booth</cp:lastModifiedBy>
  <cp:revision>68</cp:revision>
  <dcterms:created xsi:type="dcterms:W3CDTF">2015-11-16T15:55:40Z</dcterms:created>
  <dcterms:modified xsi:type="dcterms:W3CDTF">2018-11-12T16:58:28Z</dcterms:modified>
</cp:coreProperties>
</file>